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3"/>
  </p:notesMasterIdLst>
  <p:sldIdLst>
    <p:sldId id="294" r:id="rId2"/>
    <p:sldId id="295" r:id="rId3"/>
    <p:sldId id="363" r:id="rId4"/>
    <p:sldId id="296" r:id="rId5"/>
    <p:sldId id="364" r:id="rId6"/>
    <p:sldId id="369" r:id="rId7"/>
    <p:sldId id="365" r:id="rId8"/>
    <p:sldId id="371" r:id="rId9"/>
    <p:sldId id="366" r:id="rId10"/>
    <p:sldId id="368" r:id="rId11"/>
    <p:sldId id="602" r:id="rId12"/>
    <p:sldId id="672" r:id="rId13"/>
    <p:sldId id="367" r:id="rId14"/>
    <p:sldId id="293" r:id="rId15"/>
    <p:sldId id="287" r:id="rId16"/>
    <p:sldId id="357" r:id="rId17"/>
    <p:sldId id="317" r:id="rId18"/>
    <p:sldId id="600" r:id="rId19"/>
    <p:sldId id="601" r:id="rId20"/>
    <p:sldId id="361" r:id="rId21"/>
    <p:sldId id="603" r:id="rId22"/>
    <p:sldId id="604" r:id="rId23"/>
    <p:sldId id="605" r:id="rId24"/>
    <p:sldId id="359" r:id="rId25"/>
    <p:sldId id="389" r:id="rId26"/>
    <p:sldId id="655" r:id="rId27"/>
    <p:sldId id="656" r:id="rId28"/>
    <p:sldId id="657" r:id="rId29"/>
    <p:sldId id="658" r:id="rId30"/>
    <p:sldId id="659" r:id="rId31"/>
    <p:sldId id="660" r:id="rId32"/>
    <p:sldId id="661" r:id="rId33"/>
    <p:sldId id="662" r:id="rId34"/>
    <p:sldId id="663" r:id="rId35"/>
    <p:sldId id="664" r:id="rId36"/>
    <p:sldId id="665" r:id="rId37"/>
    <p:sldId id="666" r:id="rId38"/>
    <p:sldId id="667" r:id="rId39"/>
    <p:sldId id="668" r:id="rId40"/>
    <p:sldId id="669" r:id="rId41"/>
    <p:sldId id="670" r:id="rId42"/>
    <p:sldId id="671" r:id="rId43"/>
    <p:sldId id="390" r:id="rId44"/>
    <p:sldId id="626" r:id="rId45"/>
    <p:sldId id="627" r:id="rId46"/>
    <p:sldId id="628" r:id="rId47"/>
    <p:sldId id="629" r:id="rId48"/>
    <p:sldId id="630" r:id="rId49"/>
    <p:sldId id="631" r:id="rId50"/>
    <p:sldId id="632" r:id="rId51"/>
    <p:sldId id="633" r:id="rId52"/>
    <p:sldId id="634" r:id="rId53"/>
    <p:sldId id="635" r:id="rId54"/>
    <p:sldId id="636" r:id="rId55"/>
    <p:sldId id="637" r:id="rId56"/>
    <p:sldId id="638" r:id="rId57"/>
    <p:sldId id="639" r:id="rId58"/>
    <p:sldId id="640" r:id="rId59"/>
    <p:sldId id="641" r:id="rId60"/>
    <p:sldId id="642" r:id="rId61"/>
    <p:sldId id="643" r:id="rId62"/>
    <p:sldId id="644" r:id="rId63"/>
    <p:sldId id="645" r:id="rId64"/>
    <p:sldId id="646" r:id="rId65"/>
    <p:sldId id="647" r:id="rId66"/>
    <p:sldId id="648" r:id="rId67"/>
    <p:sldId id="649" r:id="rId68"/>
    <p:sldId id="650" r:id="rId69"/>
    <p:sldId id="651" r:id="rId70"/>
    <p:sldId id="652" r:id="rId71"/>
    <p:sldId id="653" r:id="rId72"/>
    <p:sldId id="654" r:id="rId73"/>
    <p:sldId id="391" r:id="rId74"/>
    <p:sldId id="674" r:id="rId75"/>
    <p:sldId id="675" r:id="rId76"/>
    <p:sldId id="676" r:id="rId77"/>
    <p:sldId id="677" r:id="rId78"/>
    <p:sldId id="678" r:id="rId79"/>
    <p:sldId id="679" r:id="rId80"/>
    <p:sldId id="680" r:id="rId81"/>
    <p:sldId id="681" r:id="rId82"/>
    <p:sldId id="682" r:id="rId83"/>
    <p:sldId id="683" r:id="rId84"/>
    <p:sldId id="684" r:id="rId85"/>
    <p:sldId id="685" r:id="rId86"/>
    <p:sldId id="686" r:id="rId87"/>
    <p:sldId id="687" r:id="rId88"/>
    <p:sldId id="688" r:id="rId89"/>
    <p:sldId id="689" r:id="rId90"/>
    <p:sldId id="690" r:id="rId91"/>
    <p:sldId id="691" r:id="rId92"/>
    <p:sldId id="692" r:id="rId93"/>
    <p:sldId id="693" r:id="rId94"/>
    <p:sldId id="694" r:id="rId95"/>
    <p:sldId id="695" r:id="rId96"/>
    <p:sldId id="696" r:id="rId97"/>
    <p:sldId id="697" r:id="rId98"/>
    <p:sldId id="698" r:id="rId99"/>
    <p:sldId id="699" r:id="rId100"/>
    <p:sldId id="700" r:id="rId101"/>
    <p:sldId id="701" r:id="rId102"/>
    <p:sldId id="702" r:id="rId103"/>
    <p:sldId id="703" r:id="rId104"/>
    <p:sldId id="704" r:id="rId105"/>
    <p:sldId id="705" r:id="rId106"/>
    <p:sldId id="706" r:id="rId107"/>
    <p:sldId id="707" r:id="rId108"/>
    <p:sldId id="708" r:id="rId109"/>
    <p:sldId id="709" r:id="rId110"/>
    <p:sldId id="710" r:id="rId111"/>
    <p:sldId id="673" r:id="rId112"/>
    <p:sldId id="606" r:id="rId113"/>
    <p:sldId id="607" r:id="rId114"/>
    <p:sldId id="608" r:id="rId115"/>
    <p:sldId id="609" r:id="rId116"/>
    <p:sldId id="610" r:id="rId117"/>
    <p:sldId id="611" r:id="rId118"/>
    <p:sldId id="612" r:id="rId119"/>
    <p:sldId id="613" r:id="rId120"/>
    <p:sldId id="614" r:id="rId121"/>
    <p:sldId id="615" r:id="rId122"/>
    <p:sldId id="616" r:id="rId123"/>
    <p:sldId id="617" r:id="rId124"/>
    <p:sldId id="618" r:id="rId125"/>
    <p:sldId id="619" r:id="rId126"/>
    <p:sldId id="620" r:id="rId127"/>
    <p:sldId id="621" r:id="rId128"/>
    <p:sldId id="622" r:id="rId129"/>
    <p:sldId id="623" r:id="rId130"/>
    <p:sldId id="624" r:id="rId131"/>
    <p:sldId id="625" r:id="rId1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2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mntoms/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9.png"/><Relationship Id="rId7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7.png"/><Relationship Id="rId7" Type="http://schemas.openxmlformats.org/officeDocument/2006/relationships/image" Target="../media/image7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67.png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67.png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9" y="1035369"/>
            <a:ext cx="8371417" cy="563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5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74304188"/>
              </p:ext>
            </p:extLst>
          </p:nvPr>
        </p:nvGraphicFramePr>
        <p:xfrm>
          <a:off x="8868781" y="347382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참여를 취소할 수도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09871" y="5414682"/>
              <a:ext cx="896658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661045"/>
              </p:ext>
            </p:extLst>
          </p:nvPr>
        </p:nvGraphicFramePr>
        <p:xfrm>
          <a:off x="8774757" y="19945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040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25186093"/>
              </p:ext>
            </p:extLst>
          </p:nvPr>
        </p:nvGraphicFramePr>
        <p:xfrm>
          <a:off x="8741781" y="3197678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784624"/>
            <a:ext cx="1541929" cy="1314450"/>
            <a:chOff x="5272238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122493"/>
              </p:ext>
            </p:extLst>
          </p:nvPr>
        </p:nvGraphicFramePr>
        <p:xfrm>
          <a:off x="8690090" y="1635260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919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46664510"/>
              </p:ext>
            </p:extLst>
          </p:nvPr>
        </p:nvGraphicFramePr>
        <p:xfrm>
          <a:off x="8902648" y="322093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358360"/>
              </p:ext>
            </p:extLst>
          </p:nvPr>
        </p:nvGraphicFramePr>
        <p:xfrm>
          <a:off x="8766290" y="173981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614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20570939"/>
              </p:ext>
            </p:extLst>
          </p:nvPr>
        </p:nvGraphicFramePr>
        <p:xfrm>
          <a:off x="8894182" y="3280785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692068"/>
            <a:ext cx="1541929" cy="1314450"/>
            <a:chOff x="5119833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206967"/>
              </p:ext>
            </p:extLst>
          </p:nvPr>
        </p:nvGraphicFramePr>
        <p:xfrm>
          <a:off x="8757824" y="2086278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114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8251419"/>
              </p:ext>
            </p:extLst>
          </p:nvPr>
        </p:nvGraphicFramePr>
        <p:xfrm>
          <a:off x="8834915" y="3311317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939272"/>
              </p:ext>
            </p:extLst>
          </p:nvPr>
        </p:nvGraphicFramePr>
        <p:xfrm>
          <a:off x="8774757" y="201997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831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75343696"/>
              </p:ext>
            </p:extLst>
          </p:nvPr>
        </p:nvGraphicFramePr>
        <p:xfrm>
          <a:off x="8860315" y="348000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0965" y="1801874"/>
              <a:ext cx="1541929" cy="880788"/>
              <a:chOff x="5585012" y="2095495"/>
              <a:chExt cx="1541929" cy="88078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48357"/>
              </p:ext>
            </p:extLst>
          </p:nvPr>
        </p:nvGraphicFramePr>
        <p:xfrm>
          <a:off x="8808624" y="215725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079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83631458"/>
              </p:ext>
            </p:extLst>
          </p:nvPr>
        </p:nvGraphicFramePr>
        <p:xfrm>
          <a:off x="8792581" y="3709128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409192"/>
              </p:ext>
            </p:extLst>
          </p:nvPr>
        </p:nvGraphicFramePr>
        <p:xfrm>
          <a:off x="8749357" y="1976893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597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81786599"/>
              </p:ext>
            </p:extLst>
          </p:nvPr>
        </p:nvGraphicFramePr>
        <p:xfrm>
          <a:off x="8572093" y="3746330"/>
          <a:ext cx="3532000" cy="16521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647851"/>
              </p:ext>
            </p:extLst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660510"/>
              </p:ext>
            </p:extLst>
          </p:nvPr>
        </p:nvGraphicFramePr>
        <p:xfrm>
          <a:off x="8850957" y="2475531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683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11650341"/>
              </p:ext>
            </p:extLst>
          </p:nvPr>
        </p:nvGraphicFramePr>
        <p:xfrm>
          <a:off x="8492753" y="3131446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33564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347015"/>
              </p:ext>
            </p:extLst>
          </p:nvPr>
        </p:nvGraphicFramePr>
        <p:xfrm>
          <a:off x="8740891" y="22586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918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20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등록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397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03813297"/>
              </p:ext>
            </p:extLst>
          </p:nvPr>
        </p:nvGraphicFramePr>
        <p:xfrm>
          <a:off x="8509686" y="347439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222745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090808"/>
              </p:ext>
            </p:extLst>
          </p:nvPr>
        </p:nvGraphicFramePr>
        <p:xfrm>
          <a:off x="8757824" y="260773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139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15471"/>
            <a:ext cx="899160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638792973"/>
              </p:ext>
            </p:extLst>
          </p:nvPr>
        </p:nvGraphicFramePr>
        <p:xfrm>
          <a:off x="8535086" y="2810582"/>
          <a:ext cx="3532000" cy="1321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509390"/>
              </p:ext>
            </p:extLst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077889"/>
              </p:ext>
            </p:extLst>
          </p:nvPr>
        </p:nvGraphicFramePr>
        <p:xfrm>
          <a:off x="8783224" y="194392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hj_admin_semi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및 </a:t>
            </a:r>
            <a:r>
              <a:rPr lang="ko-KR" altLang="en-US" sz="2500" b="1" smtClean="0">
                <a:solidFill>
                  <a:schemeClr val="bg1"/>
                </a:solidFill>
                <a:latin typeface="+mj-lt"/>
              </a:rPr>
              <a:t>결제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36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0572330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138980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958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56220574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487435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69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572827217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854467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572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87189319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423433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730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81783020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720441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09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02144000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434642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25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13142936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359482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562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05544150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778247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물리설계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94" y="982132"/>
            <a:ext cx="8643937" cy="573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75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26719155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408164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61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07335351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868874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854458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54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75616239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51033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97187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76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693249959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86917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355359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35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51832720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239796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606426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27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79409854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314126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에약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334206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07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81017707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404835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/>
                <a:gridCol w="676434"/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913912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01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04975365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87603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243594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94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29152719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27007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07567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081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99557023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565096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361121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31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97117778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53366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97437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94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58904509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74714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713411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31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84180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진행 현황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58396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 현황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381" y="860426"/>
            <a:ext cx="8299087" cy="582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11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개요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유즈케이스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요구사항 정의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en-US" altLang="ko-KR" sz="3200" dirty="0" smtClean="0"/>
              <a:t>DB </a:t>
            </a:r>
            <a:r>
              <a:rPr lang="ko-KR" altLang="en-US" sz="3200" dirty="0" smtClean="0"/>
              <a:t>설계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이번 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이번 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기능 정리 단계 주말간 </a:t>
            </a:r>
            <a:r>
              <a:rPr lang="ko-KR" altLang="en-US" sz="1800" dirty="0" err="1" smtClean="0"/>
              <a:t>디스코드를</a:t>
            </a:r>
            <a:r>
              <a:rPr lang="ko-KR" altLang="en-US" sz="1800" dirty="0" smtClean="0"/>
              <a:t> 활용해서 회의 진행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작업 중 이슈사항 발생 시 조원들과 공유하여 문제 해결할 수 있도록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데이터 베이스 설계를 조속히 할 수 있도록</a:t>
            </a: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작업 시 개선 사항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처음 계획에서 변경되는 사항이나 이슈사항이 발생하는 경우</a:t>
            </a:r>
            <a:endParaRPr lang="en-US" altLang="ko-KR" sz="1800" dirty="0" smtClean="0"/>
          </a:p>
          <a:p>
            <a:pPr marL="457200" lvl="1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깃헙</a:t>
            </a:r>
            <a:r>
              <a:rPr lang="ko-KR" altLang="en-US" sz="1800" dirty="0" smtClean="0"/>
              <a:t> 폴더 이슈사항 공유 파일 적극적으로 사용하기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조원들 모두 각자 </a:t>
            </a:r>
            <a:r>
              <a:rPr lang="en-US" altLang="ko-KR" sz="1800" dirty="0" smtClean="0"/>
              <a:t>ERD </a:t>
            </a:r>
            <a:r>
              <a:rPr lang="ko-KR" altLang="en-US" sz="1800" dirty="0" smtClean="0"/>
              <a:t>설계하여 회의를 통해 </a:t>
            </a:r>
            <a:r>
              <a:rPr lang="ko-KR" altLang="en-US" sz="1800" dirty="0" err="1" smtClean="0"/>
              <a:t>통합본</a:t>
            </a:r>
            <a:r>
              <a:rPr lang="ko-KR" altLang="en-US" sz="1800" dirty="0" smtClean="0"/>
              <a:t> 완성할 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웹 구현 작업 시작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5329492"/>
              </p:ext>
            </p:extLst>
          </p:nvPr>
        </p:nvGraphicFramePr>
        <p:xfrm>
          <a:off x="431800" y="1524000"/>
          <a:ext cx="11345864" cy="371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87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ezone.dao.ht(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ezone.service.ht(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ezone.controller.ht(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ezone.vo.ht(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21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3" y="3815353"/>
            <a:ext cx="7324725" cy="284531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049261"/>
              </p:ext>
            </p:extLst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21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634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52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주제 선정 이</a:t>
            </a:r>
            <a:r>
              <a:rPr lang="ko-KR" altLang="en-US" b="1" dirty="0"/>
              <a:t>유</a:t>
            </a: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361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545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418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02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정보</a:t>
            </a:r>
            <a:endParaRPr lang="ko-KR" altLang="en-US" sz="3600" b="0" dirty="0"/>
          </a:p>
        </p:txBody>
      </p:sp>
      <p:sp>
        <p:nvSpPr>
          <p:cNvPr id="14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9;g7c553259d1_0_81"/>
          <p:cNvGraphicFramePr/>
          <p:nvPr>
            <p:extLst/>
          </p:nvPr>
        </p:nvGraphicFramePr>
        <p:xfrm>
          <a:off x="8099052" y="4239106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99052" y="3324810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48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</a:t>
            </a:r>
            <a:r>
              <a:rPr lang="ko-KR" altLang="en-US" sz="3600" b="0"/>
              <a:t>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57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 smtClean="0"/>
              <a:t>[</a:t>
            </a:r>
            <a:r>
              <a:rPr lang="ko-KR" altLang="en-US" sz="2800" b="0" smtClean="0"/>
              <a:t>화면설계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</a:t>
            </a:r>
            <a:r>
              <a:rPr lang="ko-KR" altLang="en-US" sz="2800" b="0" smtClean="0"/>
              <a:t>상세내용</a:t>
            </a:r>
            <a:endParaRPr lang="ko-KR" altLang="en-US" sz="28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08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 smtClean="0"/>
              <a:t>[</a:t>
            </a:r>
            <a:r>
              <a:rPr lang="ko-KR" altLang="en-US" sz="3200" b="0" smtClean="0"/>
              <a:t>화면설계</a:t>
            </a:r>
            <a:r>
              <a:rPr lang="en-US" altLang="ko-KR" sz="3200" b="0" smtClean="0"/>
              <a:t>] </a:t>
            </a:r>
            <a:r>
              <a:rPr lang="ko-KR" altLang="en-US" sz="3200" b="0" smtClean="0"/>
              <a:t>사용자 </a:t>
            </a:r>
            <a:r>
              <a:rPr lang="en-US" altLang="ko-KR" sz="3200" b="0" smtClean="0"/>
              <a:t>– </a:t>
            </a:r>
            <a:r>
              <a:rPr lang="ko-KR" altLang="en-US" sz="3200" b="0" smtClean="0"/>
              <a:t>모바일</a:t>
            </a:r>
            <a:r>
              <a:rPr lang="en-US" altLang="ko-KR" sz="3200" b="0"/>
              <a:t>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후기 </a:t>
            </a:r>
            <a:r>
              <a:rPr lang="ko-KR" altLang="en-US" sz="3200" b="0" smtClean="0"/>
              <a:t>목록</a:t>
            </a:r>
            <a:endParaRPr lang="ko-KR" altLang="en-US" sz="3200" b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213590" y="4214392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13590" y="3126690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91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 smtClean="0"/>
              <a:t>]</a:t>
            </a:r>
            <a:r>
              <a:rPr lang="ko-KR" altLang="en-US" sz="2800" b="0" smtClean="0"/>
              <a:t>사용자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모바일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상세내용 </a:t>
            </a:r>
            <a:endParaRPr lang="ko-KR" altLang="en-US" sz="2800" b="0"/>
          </a:p>
        </p:txBody>
      </p:sp>
      <p:sp>
        <p:nvSpPr>
          <p:cNvPr id="12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193244" y="42308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193244" y="3326593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44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관리자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캐러셀 </a:t>
            </a:r>
            <a:r>
              <a:rPr lang="ko-KR" altLang="en-US" sz="3600" b="0"/>
              <a:t>배너 관리</a:t>
            </a: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164212" y="3896124"/>
          <a:ext cx="2869750" cy="6591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2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/>
          </p:nvPr>
        </p:nvGraphicFramePr>
        <p:xfrm>
          <a:off x="8164212" y="3019210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880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선정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 smtClean="0"/>
          </a:p>
          <a:p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지식 공유에 대한 관심도 증가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관심사가 다양해짐에 따라 원하는 지식의 범위도 세분화 됨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세분화 된 개인의 관심사에 맞는 지식을 공유할 수 있는 세미나를 열고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그를 위한 장소 제공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모든 사람이 세미나의 주최자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참가자가 될 수 있는 </a:t>
            </a:r>
            <a:r>
              <a:rPr lang="ko-KR" altLang="en-US" sz="2400" dirty="0" err="1" smtClean="0"/>
              <a:t>밋업</a:t>
            </a:r>
            <a:r>
              <a:rPr lang="ko-KR" altLang="en-US" sz="2400" dirty="0" smtClean="0"/>
              <a:t> 기능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다뤄 본 적 없었던 예약 시스템을 구현해 보기 위한 프로젝트</a:t>
            </a:r>
            <a:endParaRPr lang="en-US" altLang="ko-KR" sz="2400" dirty="0" smtClean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796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관리자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회원정보관리</a:t>
            </a:r>
            <a:endParaRPr lang="ko-KR" altLang="en-US" sz="4000" b="0"/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>
            <p:extLst/>
          </p:nvPr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42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 smtClean="0"/>
              <a:t>관리자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</a:t>
            </a:r>
            <a:r>
              <a:rPr lang="ko-KR" altLang="en-US" sz="4000" b="0"/>
              <a:t>관리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73596" y="41100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73596" y="314080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4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/>
              <a:t>[</a:t>
            </a:r>
            <a:r>
              <a:rPr lang="ko-KR" altLang="en-US" sz="3200" b="0"/>
              <a:t>화면설계</a:t>
            </a:r>
            <a:r>
              <a:rPr lang="en-US" altLang="ko-KR" sz="3200" b="0"/>
              <a:t>] </a:t>
            </a:r>
            <a:r>
              <a:rPr lang="ko-KR" altLang="en-US" sz="3200" b="0" smtClean="0"/>
              <a:t>관리자 </a:t>
            </a:r>
            <a:r>
              <a:rPr lang="en-US" altLang="ko-KR" sz="3200" b="0" smtClean="0"/>
              <a:t>–</a:t>
            </a:r>
            <a:r>
              <a:rPr lang="ko-KR" altLang="en-US" sz="3200" b="0" smtClean="0"/>
              <a:t>웹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등록 및 수정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71304" y="272352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4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71304" y="1654293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75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65863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2512899337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538385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122387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965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53455996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692004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538826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568595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614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262647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065023652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013068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52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790712589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916955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7943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102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126912860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42245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882052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198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820859014"/>
              </p:ext>
            </p:extLst>
          </p:nvPr>
        </p:nvGraphicFramePr>
        <p:xfrm>
          <a:off x="851812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866249"/>
              </p:ext>
            </p:extLst>
          </p:nvPr>
        </p:nvGraphicFramePr>
        <p:xfrm>
          <a:off x="851812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14866" y="241014"/>
            <a:ext cx="8403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282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err="1" smtClean="0"/>
              <a:t>유즈케이스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951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12594745"/>
              </p:ext>
            </p:extLst>
          </p:nvPr>
        </p:nvGraphicFramePr>
        <p:xfrm>
          <a:off x="849411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117838"/>
            <a:ext cx="243797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637960"/>
              </p:ext>
            </p:extLst>
          </p:nvPr>
        </p:nvGraphicFramePr>
        <p:xfrm>
          <a:off x="131601" y="1297459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42" y="2966439"/>
            <a:ext cx="2539611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064058" y="3028152"/>
            <a:ext cx="865436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040" y="4339717"/>
            <a:ext cx="1255744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524" y="4297282"/>
            <a:ext cx="352474" cy="181000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858000"/>
              </p:ext>
            </p:extLst>
          </p:nvPr>
        </p:nvGraphicFramePr>
        <p:xfrm>
          <a:off x="849411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107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604909389"/>
              </p:ext>
            </p:extLst>
          </p:nvPr>
        </p:nvGraphicFramePr>
        <p:xfrm>
          <a:off x="8465079" y="238830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142677"/>
              </p:ext>
            </p:extLst>
          </p:nvPr>
        </p:nvGraphicFramePr>
        <p:xfrm>
          <a:off x="8465079" y="126645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59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016918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772586193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649823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6530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214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340557861"/>
              </p:ext>
            </p:extLst>
          </p:nvPr>
        </p:nvGraphicFramePr>
        <p:xfrm>
          <a:off x="849424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310530"/>
              </p:ext>
            </p:extLst>
          </p:nvPr>
        </p:nvGraphicFramePr>
        <p:xfrm>
          <a:off x="849424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50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2188053"/>
              </p:ext>
            </p:extLst>
          </p:nvPr>
        </p:nvGraphicFramePr>
        <p:xfrm>
          <a:off x="8550875" y="2392244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43" y="1392195"/>
            <a:ext cx="2648016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902821"/>
              </p:ext>
            </p:extLst>
          </p:nvPr>
        </p:nvGraphicFramePr>
        <p:xfrm>
          <a:off x="8550875" y="1270394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672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329978898"/>
              </p:ext>
            </p:extLst>
          </p:nvPr>
        </p:nvGraphicFramePr>
        <p:xfrm>
          <a:off x="8460259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3" y="1479957"/>
            <a:ext cx="2455266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318300"/>
              </p:ext>
            </p:extLst>
          </p:nvPr>
        </p:nvGraphicFramePr>
        <p:xfrm>
          <a:off x="8460259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621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41115630"/>
              </p:ext>
            </p:extLst>
          </p:nvPr>
        </p:nvGraphicFramePr>
        <p:xfrm>
          <a:off x="853439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316574"/>
              </p:ext>
            </p:extLst>
          </p:nvPr>
        </p:nvGraphicFramePr>
        <p:xfrm>
          <a:off x="853439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92256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292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967630370"/>
              </p:ext>
            </p:extLst>
          </p:nvPr>
        </p:nvGraphicFramePr>
        <p:xfrm>
          <a:off x="8517924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131464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100623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39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473316963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350268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89050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458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539784078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535516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97417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430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유저 </a:t>
            </a:r>
            <a:r>
              <a:rPr lang="ko-KR" altLang="en-US" dirty="0" err="1" smtClean="0"/>
              <a:t>플로우</a:t>
            </a:r>
            <a:endParaRPr lang="ko-KR" altLang="en-US" dirty="0"/>
          </a:p>
        </p:txBody>
      </p:sp>
      <p:pic>
        <p:nvPicPr>
          <p:cNvPr id="5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2" y="289475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13"/>
          <p:cNvSpPr txBox="1"/>
          <p:nvPr/>
        </p:nvSpPr>
        <p:spPr>
          <a:xfrm>
            <a:off x="27755" y="426406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 dirty="0"/>
              <a:t>사용자</a:t>
            </a:r>
            <a:endParaRPr sz="1333" b="1" dirty="0"/>
          </a:p>
        </p:txBody>
      </p:sp>
      <p:pic>
        <p:nvPicPr>
          <p:cNvPr id="7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82434" y="2737684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1;p13"/>
          <p:cNvSpPr txBox="1"/>
          <p:nvPr/>
        </p:nvSpPr>
        <p:spPr>
          <a:xfrm>
            <a:off x="10968434" y="4213101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 dirty="0"/>
              <a:t>관리자</a:t>
            </a:r>
            <a:endParaRPr sz="1333" b="1" dirty="0"/>
          </a:p>
        </p:txBody>
      </p:sp>
      <p:cxnSp>
        <p:nvCxnSpPr>
          <p:cNvPr id="9" name="Google Shape;101;p13"/>
          <p:cNvCxnSpPr>
            <a:stCxn id="7" idx="1"/>
            <a:endCxn id="57" idx="3"/>
          </p:cNvCxnSpPr>
          <p:nvPr/>
        </p:nvCxnSpPr>
        <p:spPr>
          <a:xfrm flipH="1">
            <a:off x="9920084" y="3445684"/>
            <a:ext cx="1362350" cy="29766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03;p13"/>
          <p:cNvCxnSpPr>
            <a:stCxn id="7" idx="1"/>
            <a:endCxn id="14" idx="3"/>
          </p:cNvCxnSpPr>
          <p:nvPr/>
        </p:nvCxnSpPr>
        <p:spPr>
          <a:xfrm flipH="1" flipV="1">
            <a:off x="9920084" y="2621747"/>
            <a:ext cx="1362350" cy="8239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4;p13"/>
          <p:cNvCxnSpPr>
            <a:stCxn id="7" idx="1"/>
            <a:endCxn id="12" idx="3"/>
          </p:cNvCxnSpPr>
          <p:nvPr/>
        </p:nvCxnSpPr>
        <p:spPr>
          <a:xfrm flipH="1">
            <a:off x="9920084" y="3445684"/>
            <a:ext cx="1362350" cy="853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5;p13"/>
          <p:cNvSpPr/>
          <p:nvPr/>
        </p:nvSpPr>
        <p:spPr>
          <a:xfrm>
            <a:off x="8050484" y="3275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관리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3" name="Google Shape;114;p13"/>
          <p:cNvSpPr/>
          <p:nvPr/>
        </p:nvSpPr>
        <p:spPr>
          <a:xfrm>
            <a:off x="8050484" y="532973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게시판 관리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en-US" altLang="ko-KR" sz="1300" dirty="0" smtClean="0">
                <a:ea typeface="맑은 고딕"/>
              </a:rPr>
              <a:t>(Q&amp;A</a:t>
            </a:r>
            <a:r>
              <a:rPr lang="ko-KR" altLang="en-US" sz="1300" dirty="0" smtClean="0">
                <a:ea typeface="맑은 고딕"/>
              </a:rPr>
              <a:t>답변</a:t>
            </a:r>
            <a:r>
              <a:rPr lang="en-US" altLang="ko-KR" sz="1300" dirty="0" smtClean="0">
                <a:ea typeface="맑은 고딕"/>
              </a:rPr>
              <a:t>)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4" name="Google Shape;96;p13"/>
          <p:cNvSpPr/>
          <p:nvPr/>
        </p:nvSpPr>
        <p:spPr>
          <a:xfrm>
            <a:off x="8050484" y="236574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/>
              <a:t>회원 관리</a:t>
            </a:r>
            <a:endParaRPr sz="1333"/>
          </a:p>
        </p:txBody>
      </p:sp>
      <p:cxnSp>
        <p:nvCxnSpPr>
          <p:cNvPr id="15" name="Google Shape;116;p13"/>
          <p:cNvCxnSpPr>
            <a:cxnSpLocks/>
            <a:stCxn id="7" idx="1"/>
            <a:endCxn id="58" idx="3"/>
          </p:cNvCxnSpPr>
          <p:nvPr/>
        </p:nvCxnSpPr>
        <p:spPr>
          <a:xfrm flipH="1" flipV="1">
            <a:off x="9920084" y="1802141"/>
            <a:ext cx="1362350" cy="16435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17;p13"/>
          <p:cNvCxnSpPr>
            <a:stCxn id="7" idx="1"/>
            <a:endCxn id="13" idx="3"/>
          </p:cNvCxnSpPr>
          <p:nvPr/>
        </p:nvCxnSpPr>
        <p:spPr>
          <a:xfrm flipH="1">
            <a:off x="9920084" y="3445684"/>
            <a:ext cx="1362350" cy="2140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2;p13">
            <a:extLst>
              <a:ext uri="{FF2B5EF4-FFF2-40B4-BE49-F238E27FC236}">
                <a16:creationId xmlns:a16="http://schemas.microsoft.com/office/drawing/2014/main" xmlns="" id="{D4EAD755-BB98-41D1-9C16-8CC51AD0D492}"/>
              </a:ext>
            </a:extLst>
          </p:cNvPr>
          <p:cNvSpPr/>
          <p:nvPr/>
        </p:nvSpPr>
        <p:spPr>
          <a:xfrm>
            <a:off x="1378047" y="366028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조회</a:t>
            </a:r>
          </a:p>
        </p:txBody>
      </p:sp>
      <p:sp>
        <p:nvSpPr>
          <p:cNvPr id="18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378047" y="546618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00" dirty="0" smtClean="0"/>
              <a:t>e-Zone Q&amp;A </a:t>
            </a:r>
            <a:r>
              <a:rPr lang="ko-KR" altLang="en-US" sz="1300" dirty="0">
                <a:ea typeface="맑은 고딕"/>
              </a:rPr>
              <a:t>등록</a:t>
            </a:r>
            <a:endParaRPr sz="1300" dirty="0">
              <a:ea typeface="맑은 고딕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772C3FB8-3FDC-4065-966D-CC2A9530C386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771592" y="3602755"/>
            <a:ext cx="606455" cy="26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771592" y="3602755"/>
            <a:ext cx="606455" cy="206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572787" y="377054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참여 신청</a:t>
            </a:r>
          </a:p>
        </p:txBody>
      </p:sp>
      <p:sp>
        <p:nvSpPr>
          <p:cNvPr id="2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239021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조회</a:t>
            </a:r>
            <a:endParaRPr lang="ko-KR" altLang="en-US" sz="1300" dirty="0">
              <a:ea typeface="맑은 고딕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71592" y="3602755"/>
            <a:ext cx="606455" cy="93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771592" y="2596291"/>
            <a:ext cx="606455" cy="100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1414458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로그인 </a:t>
            </a:r>
            <a:r>
              <a:rPr lang="en-US" altLang="ko-KR" sz="1333" dirty="0"/>
              <a:t>/ </a:t>
            </a:r>
            <a:r>
              <a:rPr lang="ko-KR" altLang="en-US" sz="1333" dirty="0"/>
              <a:t>회원가입</a:t>
            </a:r>
            <a:endParaRPr sz="1333" dirty="0"/>
          </a:p>
        </p:txBody>
      </p:sp>
      <p:sp>
        <p:nvSpPr>
          <p:cNvPr id="2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1327932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메인화면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7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629046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smtClean="0">
                <a:ea typeface="맑은 고딕"/>
              </a:rPr>
              <a:t>게시판 확인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8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378047" y="487960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불량 </a:t>
            </a:r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신고</a:t>
            </a:r>
          </a:p>
        </p:txBody>
      </p:sp>
      <p:sp>
        <p:nvSpPr>
          <p:cNvPr id="29" name="Google Shape;105;p13"/>
          <p:cNvSpPr/>
          <p:nvPr/>
        </p:nvSpPr>
        <p:spPr>
          <a:xfrm>
            <a:off x="8050484" y="421621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관리</a:t>
            </a:r>
            <a:endParaRPr sz="1333" dirty="0"/>
          </a:p>
        </p:txBody>
      </p:sp>
      <p:sp>
        <p:nvSpPr>
          <p:cNvPr id="30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1860776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마이페이지</a:t>
            </a:r>
            <a:endParaRPr sz="1333" dirty="0"/>
          </a:p>
        </p:txBody>
      </p:sp>
      <p:sp>
        <p:nvSpPr>
          <p:cNvPr id="31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609855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공지사항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643878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FAQ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3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5758324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Q&amp;A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4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378047" y="43334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조회 및 등록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5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572787" y="5109502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참가신청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2307094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대여 예</a:t>
            </a:r>
            <a:r>
              <a:rPr lang="ko-KR" altLang="en-US" sz="1300" dirty="0">
                <a:ea typeface="맑은 고딕"/>
              </a:rPr>
              <a:t>약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ko-KR" altLang="en-US" sz="1300" dirty="0" smtClean="0">
                <a:ea typeface="맑은 고딕"/>
              </a:rPr>
              <a:t>및 세미나 개최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7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421686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문의하기</a:t>
            </a:r>
            <a:endParaRPr sz="1300" dirty="0">
              <a:ea typeface="맑은 고딕"/>
            </a:endParaRPr>
          </a:p>
        </p:txBody>
      </p:sp>
      <p:sp>
        <p:nvSpPr>
          <p:cNvPr id="38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2877913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문의하기</a:t>
            </a:r>
            <a:endParaRPr sz="1300" dirty="0">
              <a:ea typeface="맑은 고딕"/>
            </a:endParaRPr>
          </a:p>
        </p:txBody>
      </p:sp>
      <p:sp>
        <p:nvSpPr>
          <p:cNvPr id="39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4663185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후기</a:t>
            </a:r>
            <a:endParaRPr sz="1300" dirty="0">
              <a:ea typeface="맑은 고딕"/>
            </a:endParaRPr>
          </a:p>
        </p:txBody>
      </p:sp>
      <p:sp>
        <p:nvSpPr>
          <p:cNvPr id="40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3324231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후기</a:t>
            </a:r>
            <a:endParaRPr sz="1300" dirty="0">
              <a:ea typeface="맑은 고딕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771592" y="1534004"/>
            <a:ext cx="606455" cy="206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771592" y="3602755"/>
            <a:ext cx="606455" cy="148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" idx="3"/>
            <a:endCxn id="27" idx="1"/>
          </p:cNvCxnSpPr>
          <p:nvPr/>
        </p:nvCxnSpPr>
        <p:spPr>
          <a:xfrm>
            <a:off x="771592" y="3602755"/>
            <a:ext cx="606455" cy="289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3597673" y="1534004"/>
            <a:ext cx="975114" cy="2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3597673" y="1534004"/>
            <a:ext cx="975114" cy="47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 flipV="1">
            <a:off x="3597673" y="2513166"/>
            <a:ext cx="975114" cy="8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38" idx="1"/>
          </p:cNvCxnSpPr>
          <p:nvPr/>
        </p:nvCxnSpPr>
        <p:spPr>
          <a:xfrm>
            <a:off x="3597673" y="2596291"/>
            <a:ext cx="975114" cy="42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3597673" y="2596291"/>
            <a:ext cx="975114" cy="87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3597673" y="3866360"/>
            <a:ext cx="975114" cy="4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3597673" y="3866360"/>
            <a:ext cx="975114" cy="49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3597673" y="3866360"/>
            <a:ext cx="975114" cy="94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597673" y="4539501"/>
            <a:ext cx="975114" cy="71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3597673" y="5672253"/>
            <a:ext cx="975114" cy="2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3597673" y="5902145"/>
            <a:ext cx="975114" cy="5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3597673" y="6242378"/>
            <a:ext cx="975114" cy="25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3597673" y="6496540"/>
            <a:ext cx="975114" cy="8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oogle Shape;96;p13"/>
          <p:cNvSpPr/>
          <p:nvPr/>
        </p:nvSpPr>
        <p:spPr>
          <a:xfrm>
            <a:off x="8050484" y="616634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관리자 계정</a:t>
            </a:r>
            <a:r>
              <a:rPr lang="ko" altLang="en-US" sz="1333" dirty="0" smtClean="0"/>
              <a:t> </a:t>
            </a:r>
            <a:r>
              <a:rPr lang="ko" altLang="en-US" sz="1333" dirty="0"/>
              <a:t>관리</a:t>
            </a:r>
            <a:endParaRPr sz="1333" dirty="0"/>
          </a:p>
        </p:txBody>
      </p:sp>
      <p:sp>
        <p:nvSpPr>
          <p:cNvPr id="58" name="Google Shape;96;p13"/>
          <p:cNvSpPr/>
          <p:nvPr/>
        </p:nvSpPr>
        <p:spPr>
          <a:xfrm>
            <a:off x="8050484" y="154614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 err="1"/>
              <a:t>메인화면</a:t>
            </a:r>
            <a:r>
              <a:rPr lang="ko-KR" altLang="en-US" sz="1400" dirty="0"/>
              <a:t> 관리</a:t>
            </a:r>
          </a:p>
          <a:p>
            <a:pPr algn="ctr"/>
            <a:r>
              <a:rPr lang="ko-KR" altLang="en-US" sz="1400" dirty="0"/>
              <a:t>(</a:t>
            </a:r>
            <a:r>
              <a:rPr lang="ko-KR" altLang="en-US" sz="1400" dirty="0" err="1"/>
              <a:t>캐러셀</a:t>
            </a:r>
            <a:r>
              <a:rPr lang="ko-KR" altLang="en-US" sz="1400" dirty="0"/>
              <a:t> 이미지)</a:t>
            </a:r>
          </a:p>
        </p:txBody>
      </p:sp>
      <p:cxnSp>
        <p:nvCxnSpPr>
          <p:cNvPr id="59" name="Google Shape;103;p13"/>
          <p:cNvCxnSpPr>
            <a:stCxn id="14" idx="1"/>
            <a:endCxn id="25" idx="3"/>
          </p:cNvCxnSpPr>
          <p:nvPr/>
        </p:nvCxnSpPr>
        <p:spPr>
          <a:xfrm flipH="1" flipV="1">
            <a:off x="6792413" y="1558279"/>
            <a:ext cx="1258071" cy="10634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03;p13"/>
          <p:cNvCxnSpPr>
            <a:stCxn id="14" idx="1"/>
            <a:endCxn id="30" idx="3"/>
          </p:cNvCxnSpPr>
          <p:nvPr/>
        </p:nvCxnSpPr>
        <p:spPr>
          <a:xfrm flipH="1" flipV="1">
            <a:off x="6792413" y="2004597"/>
            <a:ext cx="1258071" cy="617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103;p13"/>
          <p:cNvCxnSpPr>
            <a:stCxn id="12" idx="1"/>
            <a:endCxn id="36" idx="3"/>
          </p:cNvCxnSpPr>
          <p:nvPr/>
        </p:nvCxnSpPr>
        <p:spPr>
          <a:xfrm flipH="1" flipV="1">
            <a:off x="6792413" y="2513166"/>
            <a:ext cx="1258071" cy="10178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03;p13"/>
          <p:cNvCxnSpPr>
            <a:stCxn id="12" idx="1"/>
            <a:endCxn id="38" idx="3"/>
          </p:cNvCxnSpPr>
          <p:nvPr/>
        </p:nvCxnSpPr>
        <p:spPr>
          <a:xfrm flipH="1" flipV="1">
            <a:off x="6792413" y="3021734"/>
            <a:ext cx="1258071" cy="5093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03;p13"/>
          <p:cNvCxnSpPr>
            <a:stCxn id="29" idx="1"/>
            <a:endCxn id="21" idx="3"/>
          </p:cNvCxnSpPr>
          <p:nvPr/>
        </p:nvCxnSpPr>
        <p:spPr>
          <a:xfrm flipH="1" flipV="1">
            <a:off x="6792413" y="3914370"/>
            <a:ext cx="1258071" cy="5578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103;p13"/>
          <p:cNvCxnSpPr>
            <a:stCxn id="13" idx="1"/>
            <a:endCxn id="33" idx="3"/>
          </p:cNvCxnSpPr>
          <p:nvPr/>
        </p:nvCxnSpPr>
        <p:spPr>
          <a:xfrm flipH="1">
            <a:off x="6792413" y="5585734"/>
            <a:ext cx="1258071" cy="3164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103;p13"/>
          <p:cNvCxnSpPr>
            <a:stCxn id="13" idx="1"/>
            <a:endCxn id="31" idx="3"/>
          </p:cNvCxnSpPr>
          <p:nvPr/>
        </p:nvCxnSpPr>
        <p:spPr>
          <a:xfrm flipH="1">
            <a:off x="6792413" y="5585734"/>
            <a:ext cx="1258071" cy="6566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103;p13"/>
          <p:cNvCxnSpPr>
            <a:stCxn id="13" idx="1"/>
            <a:endCxn id="32" idx="3"/>
          </p:cNvCxnSpPr>
          <p:nvPr/>
        </p:nvCxnSpPr>
        <p:spPr>
          <a:xfrm flipH="1">
            <a:off x="6792413" y="5585734"/>
            <a:ext cx="1258071" cy="9968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104;p13"/>
          <p:cNvCxnSpPr>
            <a:stCxn id="7" idx="1"/>
            <a:endCxn id="29" idx="3"/>
          </p:cNvCxnSpPr>
          <p:nvPr/>
        </p:nvCxnSpPr>
        <p:spPr>
          <a:xfrm flipH="1">
            <a:off x="9920084" y="3445684"/>
            <a:ext cx="1362350" cy="10265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4244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609168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1559855508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533599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766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2445152887"/>
              </p:ext>
            </p:extLst>
          </p:nvPr>
        </p:nvGraphicFramePr>
        <p:xfrm>
          <a:off x="852899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830589"/>
              </p:ext>
            </p:extLst>
          </p:nvPr>
        </p:nvGraphicFramePr>
        <p:xfrm>
          <a:off x="852899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750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962298216"/>
              </p:ext>
            </p:extLst>
          </p:nvPr>
        </p:nvGraphicFramePr>
        <p:xfrm>
          <a:off x="849989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62613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705732"/>
              </p:ext>
            </p:extLst>
          </p:nvPr>
        </p:nvGraphicFramePr>
        <p:xfrm>
          <a:off x="849989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713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867320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103905687"/>
              </p:ext>
            </p:extLst>
          </p:nvPr>
        </p:nvGraphicFramePr>
        <p:xfrm>
          <a:off x="8516041" y="240252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578772"/>
              </p:ext>
            </p:extLst>
          </p:nvPr>
        </p:nvGraphicFramePr>
        <p:xfrm>
          <a:off x="8516041" y="1280670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422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203583871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114369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405906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50269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818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905256838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28166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638694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419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120092666"/>
              </p:ext>
            </p:extLst>
          </p:nvPr>
        </p:nvGraphicFramePr>
        <p:xfrm>
          <a:off x="8509686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90857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264055"/>
              </p:ext>
            </p:extLst>
          </p:nvPr>
        </p:nvGraphicFramePr>
        <p:xfrm>
          <a:off x="8509686" y="1273691"/>
          <a:ext cx="3491813" cy="849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50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790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404476543"/>
              </p:ext>
            </p:extLst>
          </p:nvPr>
        </p:nvGraphicFramePr>
        <p:xfrm>
          <a:off x="849321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761349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693288"/>
              </p:ext>
            </p:extLst>
          </p:nvPr>
        </p:nvGraphicFramePr>
        <p:xfrm>
          <a:off x="849321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774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776380221"/>
              </p:ext>
            </p:extLst>
          </p:nvPr>
        </p:nvGraphicFramePr>
        <p:xfrm>
          <a:off x="852616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902401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040286"/>
              </p:ext>
            </p:extLst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202797"/>
              </p:ext>
            </p:extLst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826082"/>
              </p:ext>
            </p:extLst>
          </p:nvPr>
        </p:nvGraphicFramePr>
        <p:xfrm>
          <a:off x="852616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14866" y="241014"/>
            <a:ext cx="75745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299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676085826"/>
              </p:ext>
            </p:extLst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26719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195789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119165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595410"/>
              </p:ext>
            </p:extLst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14866" y="241014"/>
            <a:ext cx="59362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597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요구사항 정의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324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370566000"/>
              </p:ext>
            </p:extLst>
          </p:nvPr>
        </p:nvGraphicFramePr>
        <p:xfrm>
          <a:off x="8518349" y="239590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333913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844399"/>
              </p:ext>
            </p:extLst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96303"/>
              </p:ext>
            </p:extLst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514240"/>
              </p:ext>
            </p:extLst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250434"/>
              </p:ext>
            </p:extLst>
          </p:nvPr>
        </p:nvGraphicFramePr>
        <p:xfrm>
          <a:off x="8518349" y="127405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14866" y="241014"/>
            <a:ext cx="64011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삭제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268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87431144"/>
              </p:ext>
            </p:extLst>
          </p:nvPr>
        </p:nvGraphicFramePr>
        <p:xfrm>
          <a:off x="8509686" y="2411808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587039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474829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95463"/>
              </p:ext>
            </p:extLst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884722"/>
              </p:ext>
            </p:extLst>
          </p:nvPr>
        </p:nvGraphicFramePr>
        <p:xfrm>
          <a:off x="8509686" y="1289958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14866" y="241014"/>
            <a:ext cx="77957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예약자 리스트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525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808521868"/>
              </p:ext>
            </p:extLst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281869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853662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950324"/>
              </p:ext>
            </p:extLst>
          </p:nvPr>
        </p:nvGraphicFramePr>
        <p:xfrm>
          <a:off x="8509686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14866" y="241014"/>
            <a:ext cx="70423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회원정보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214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50567260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806069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309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64895290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999586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634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57205531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190391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576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98108737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13343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846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22589584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80363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04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21502617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518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635215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945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562629" y="813858"/>
            <a:ext cx="8707437" cy="5883275"/>
            <a:chOff x="1376363" y="813858"/>
            <a:chExt cx="9286875" cy="6385444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363" y="813858"/>
              <a:ext cx="9286875" cy="1809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2927" y="2625187"/>
              <a:ext cx="9210675" cy="1133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09" y="3741727"/>
              <a:ext cx="9229725" cy="2076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7051" y="5818177"/>
              <a:ext cx="9201150" cy="1381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42804590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9797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310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0953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1396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1396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66448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893336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893336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863334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881171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875711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874875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5671968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59613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767791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829624" y="32133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2695064" y="3205430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823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1879023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40597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086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42986646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230275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123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96524718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618402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141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45011746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326407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796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05258074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103470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144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01685552"/>
              </p:ext>
            </p:extLst>
          </p:nvPr>
        </p:nvGraphicFramePr>
        <p:xfrm>
          <a:off x="8809515" y="3206119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594533"/>
              </p:ext>
            </p:extLst>
          </p:nvPr>
        </p:nvGraphicFramePr>
        <p:xfrm>
          <a:off x="9028758" y="197270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939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42409720"/>
              </p:ext>
            </p:extLst>
          </p:nvPr>
        </p:nvGraphicFramePr>
        <p:xfrm>
          <a:off x="8894182" y="29881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699439"/>
              </p:ext>
            </p:extLst>
          </p:nvPr>
        </p:nvGraphicFramePr>
        <p:xfrm>
          <a:off x="9088025" y="19723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903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86948279"/>
              </p:ext>
            </p:extLst>
          </p:nvPr>
        </p:nvGraphicFramePr>
        <p:xfrm>
          <a:off x="8809514" y="2687466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11489"/>
              </p:ext>
            </p:extLst>
          </p:nvPr>
        </p:nvGraphicFramePr>
        <p:xfrm>
          <a:off x="9020291" y="173196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615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867891" y="2852936"/>
            <a:ext cx="8298674" cy="2145310"/>
          </a:xfrm>
        </p:spPr>
        <p:txBody>
          <a:bodyPr/>
          <a:lstStyle/>
          <a:p>
            <a:r>
              <a:rPr lang="en-US" altLang="ko-KR" b="1" dirty="0" smtClean="0"/>
              <a:t>[DB </a:t>
            </a:r>
            <a:r>
              <a:rPr lang="ko-KR" altLang="en-US" b="1" dirty="0" smtClean="0"/>
              <a:t>설계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ERD </a:t>
            </a:r>
            <a:r>
              <a:rPr lang="ko-KR" altLang="en-US" b="1" dirty="0" smtClean="0"/>
              <a:t>논리설계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313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30875711"/>
              </p:ext>
            </p:extLst>
          </p:nvPr>
        </p:nvGraphicFramePr>
        <p:xfrm>
          <a:off x="8758715" y="3219148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764867"/>
              </p:ext>
            </p:extLst>
          </p:nvPr>
        </p:nvGraphicFramePr>
        <p:xfrm>
          <a:off x="8961025" y="197343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상세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924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8936406"/>
              </p:ext>
            </p:extLst>
          </p:nvPr>
        </p:nvGraphicFramePr>
        <p:xfrm>
          <a:off x="8868782" y="306508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91120" y="3777982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727157"/>
              </p:ext>
            </p:extLst>
          </p:nvPr>
        </p:nvGraphicFramePr>
        <p:xfrm>
          <a:off x="8969492" y="2069693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863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5443" y="1374813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444658176"/>
              </p:ext>
            </p:extLst>
          </p:nvPr>
        </p:nvGraphicFramePr>
        <p:xfrm>
          <a:off x="8885716" y="3073425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940622"/>
              </p:ext>
            </p:extLst>
          </p:nvPr>
        </p:nvGraphicFramePr>
        <p:xfrm>
          <a:off x="9079558" y="1991960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048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22884671"/>
              </p:ext>
            </p:extLst>
          </p:nvPr>
        </p:nvGraphicFramePr>
        <p:xfrm>
          <a:off x="8767182" y="306592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457575"/>
              </p:ext>
            </p:extLst>
          </p:nvPr>
        </p:nvGraphicFramePr>
        <p:xfrm>
          <a:off x="8961025" y="162768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976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367822"/>
              </p:ext>
            </p:extLst>
          </p:nvPr>
        </p:nvGraphicFramePr>
        <p:xfrm>
          <a:off x="8919582" y="3201506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306914"/>
              </p:ext>
            </p:extLst>
          </p:nvPr>
        </p:nvGraphicFramePr>
        <p:xfrm>
          <a:off x="9062625" y="220658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작성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140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21758326"/>
              </p:ext>
            </p:extLst>
          </p:nvPr>
        </p:nvGraphicFramePr>
        <p:xfrm>
          <a:off x="8826450" y="2476065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632332"/>
              </p:ext>
            </p:extLst>
          </p:nvPr>
        </p:nvGraphicFramePr>
        <p:xfrm>
          <a:off x="9088025" y="1402546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829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73842949"/>
              </p:ext>
            </p:extLst>
          </p:nvPr>
        </p:nvGraphicFramePr>
        <p:xfrm>
          <a:off x="8699449" y="338556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306" y="2082613"/>
            <a:ext cx="1541929" cy="886378"/>
            <a:chOff x="5585012" y="2095495"/>
            <a:chExt cx="1541929" cy="886378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921722"/>
              </p:ext>
            </p:extLst>
          </p:nvPr>
        </p:nvGraphicFramePr>
        <p:xfrm>
          <a:off x="8935624" y="211420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557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37437936"/>
              </p:ext>
            </p:extLst>
          </p:nvPr>
        </p:nvGraphicFramePr>
        <p:xfrm>
          <a:off x="8741782" y="3505079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979583"/>
              </p:ext>
            </p:extLst>
          </p:nvPr>
        </p:nvGraphicFramePr>
        <p:xfrm>
          <a:off x="8630824" y="231995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254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55756036"/>
              </p:ext>
            </p:extLst>
          </p:nvPr>
        </p:nvGraphicFramePr>
        <p:xfrm>
          <a:off x="8817981" y="335219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235481"/>
              </p:ext>
            </p:extLst>
          </p:nvPr>
        </p:nvGraphicFramePr>
        <p:xfrm>
          <a:off x="8723957" y="1985449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713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24568374"/>
              </p:ext>
            </p:extLst>
          </p:nvPr>
        </p:nvGraphicFramePr>
        <p:xfrm>
          <a:off x="8775649" y="346713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699959"/>
              </p:ext>
            </p:extLst>
          </p:nvPr>
        </p:nvGraphicFramePr>
        <p:xfrm>
          <a:off x="8723957" y="212590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592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6585</Words>
  <Application>Microsoft Office PowerPoint</Application>
  <PresentationFormat>사용자 지정</PresentationFormat>
  <Paragraphs>2212</Paragraphs>
  <Slides>131</Slides>
  <Notes>45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131</vt:i4>
      </vt:variant>
    </vt:vector>
  </HeadingPairs>
  <TitlesOfParts>
    <vt:vector size="132" baseType="lpstr">
      <vt:lpstr>Office 테마</vt:lpstr>
      <vt:lpstr>e – Zone </vt:lpstr>
      <vt:lpstr>목차</vt:lpstr>
      <vt:lpstr>주제 선정 이유</vt:lpstr>
      <vt:lpstr>주제 선정 이유</vt:lpstr>
      <vt:lpstr>유즈케이스</vt:lpstr>
      <vt:lpstr>유저 플로우</vt:lpstr>
      <vt:lpstr>요구사항 정의</vt:lpstr>
      <vt:lpstr>요구사항 정의</vt:lpstr>
      <vt:lpstr>[DB 설계] ERD 논리설계</vt:lpstr>
      <vt:lpstr>[DB 설계] ERD 논리설계</vt:lpstr>
      <vt:lpstr>[DB 설계] ERD 논리설계</vt:lpstr>
      <vt:lpstr>[DB 설계] ERD 물리설계</vt:lpstr>
      <vt:lpstr>화면 설계 및 구현</vt:lpstr>
      <vt:lpstr>PowerPoint 프레젠테이션</vt:lpstr>
      <vt:lpstr>PowerPoint 프레젠테이션</vt:lpstr>
      <vt:lpstr>PowerPoint 프레젠테이션</vt:lpstr>
      <vt:lpstr>PowerPoint 프레젠테이션</vt:lpstr>
      <vt:lpstr>진행 현황</vt:lpstr>
      <vt:lpstr>진행 현황</vt:lpstr>
      <vt:lpstr>이번 주 Feedback</vt:lpstr>
      <vt:lpstr>양식 통일</vt:lpstr>
      <vt:lpstr>양식 통일</vt:lpstr>
      <vt:lpstr>양식 통일</vt:lpstr>
      <vt:lpstr>THANK  YOU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[화면설계] 사용자 – 웹 -  메인페이지 -  Footer</vt:lpstr>
      <vt:lpstr>[화면설계] 사용자 – 웹 - 로그인 페이지 </vt:lpstr>
      <vt:lpstr>[화면설계] 사용자 – 모바일 -메인페이지</vt:lpstr>
      <vt:lpstr>[화면설계] 사용자 – 모바일 - 로그인 페이지 </vt:lpstr>
      <vt:lpstr>[화면설계] 사용자 – 웹 - 세미나존 정보</vt:lpstr>
      <vt:lpstr>[화면설계]사용자 – 모바일 - 세미나존 정보</vt:lpstr>
      <vt:lpstr>[화면설계]사용자 – 웹 - 세미나존 후기 목록</vt:lpstr>
      <vt:lpstr>[화면설계] 사용자 – 웹 - 세미나존 후기 목록 -상세내용</vt:lpstr>
      <vt:lpstr>[화면설계] 사용자 – 모바일 - 세미나존 후기 목록</vt:lpstr>
      <vt:lpstr>[화면설계]사용자- 모바일 – 세미나존 후기 목록 - 상세내용 </vt:lpstr>
      <vt:lpstr>[화면설계] 관리자 – 웹 - 캐러셀 배너 관리</vt:lpstr>
      <vt:lpstr>[화면설계] 관리자- 웹 - 회원정보관리</vt:lpstr>
      <vt:lpstr>[화면설계] 관리자 – 웹 - 세미나존 관리</vt:lpstr>
      <vt:lpstr>[화면설계] 관리자 –웹 - 세미나존 등록 및 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설계] 사용자 - 웹 - 게시판 - 공지사항</vt:lpstr>
      <vt:lpstr>PowerPoint 프레젠테이션</vt:lpstr>
      <vt:lpstr>[화면 설계] 사용자 - 웹 - 게시판 - FAQ</vt:lpstr>
      <vt:lpstr>[화면 설계] 사용자 - 웹 - 게시판 - FAQ</vt:lpstr>
      <vt:lpstr>[화면 설계] 사용자 - 모바일 - 게시판 - FAQ</vt:lpstr>
      <vt:lpstr>[화면 설계] 사용자 - 웹 - 게시판 – Q&amp;A</vt:lpstr>
      <vt:lpstr>[화면 설계] 사용자 - 웹 - 게시판 – Q&amp;A</vt:lpstr>
      <vt:lpstr>[화면 설계] 사용자 - 모바일 - 게시판 – Q&amp;A</vt:lpstr>
      <vt:lpstr>[화면 설계] 관리자 - 게시판 관리 – 공지사항 관리</vt:lpstr>
      <vt:lpstr>[화면 설계] 관리자 - 게시판 관리 – 공지사항 관리</vt:lpstr>
      <vt:lpstr>[화면 설계] 관리자 - 게시판 관리 – 공지사항 관리</vt:lpstr>
      <vt:lpstr>[화면 설계] 관리자 – 게시판 관리 – 공지사항 관리</vt:lpstr>
      <vt:lpstr>[화면 설계] 관리자 - 게시판 관리 – FAQ</vt:lpstr>
      <vt:lpstr>[화면 설계] 관리자 - 게시판 관리 – FAQ</vt:lpstr>
      <vt:lpstr>[화면 설계] 관리자 – 게시판 관리 - FAQ</vt:lpstr>
      <vt:lpstr>[화면 설계] 관리자 - 게시판 관리 – FAQ</vt:lpstr>
      <vt:lpstr>[화면 설계] 관리자 - 게시판 관리 – Q&amp;A</vt:lpstr>
      <vt:lpstr>[화면 설계] 관리자 - 게시판 관리 – Q&amp;A</vt:lpstr>
      <vt:lpstr>[화면 설계] 관리자 - 게시판 관리 –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40</cp:revision>
  <dcterms:created xsi:type="dcterms:W3CDTF">2020-04-02T06:13:26Z</dcterms:created>
  <dcterms:modified xsi:type="dcterms:W3CDTF">2020-04-08T08:45:05Z</dcterms:modified>
</cp:coreProperties>
</file>